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4" r:id="rId2"/>
    <p:sldId id="265" r:id="rId3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CFF"/>
    <a:srgbClr val="FFCCFF"/>
    <a:srgbClr val="FFCC99"/>
    <a:srgbClr val="FFFFCC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D65C8-9CCA-4CDA-A7BB-ED8772477CBE}" type="datetimeFigureOut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017F5-596A-425E-85D6-598DB4A140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44116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6E11E-58B7-4BF8-91BB-149A8489CD68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48918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20D9EC-73ED-4DE3-95AF-62CE4347E151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6716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1AF9E2-EF88-471F-92C1-3146E86E4D4E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9703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6060F-C84A-4234-903F-6794B73D6047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20763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038A8-BDE1-4DE2-86B9-656A57F067EC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3404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E4DA3-796E-4381-B7D6-16C3365B224E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16917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F1F30-D583-4080-91C3-8B9CB6AF94FE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590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05A2-4AF6-4A7E-8025-8CF2E9C8536E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96671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E41EC-4189-4C7A-90D9-B23925F6D87C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54333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425CC-BB4D-4921-BED5-8AFBBBF0C01C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48251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6CC97-7DA1-4AEB-B68E-389EA742D985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99440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624C8C-FA6B-4056-84ED-A659A791A881}" type="datetime1">
              <a:rPr kumimoji="1" lang="ja-JP" altLang="en-US" smtClean="0"/>
              <a:t>2022/3/3</a:t>
            </a:fld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2E84D0-F72D-4F96-A690-CEA742B3441C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293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92776" y="67095"/>
            <a:ext cx="10361024" cy="558154"/>
          </a:xfrm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/>
            </a:r>
            <a:br>
              <a:rPr kumimoji="1"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r>
              <a:rPr kumimoji="1"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初任運転者雇入れ時の対応について（フローチャート</a:t>
            </a:r>
            <a:r>
              <a:rPr kumimoji="1"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)</a:t>
            </a:r>
            <a:br>
              <a:rPr kumimoji="1" lang="en-US" altLang="ja-JP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</a:br>
            <a:endParaRPr kumimoji="1" lang="ja-JP" altLang="en-US" sz="3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730770"/>
            <a:ext cx="10515600" cy="6127230"/>
          </a:xfrm>
        </p:spPr>
        <p:txBody>
          <a:bodyPr/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838200" y="625249"/>
            <a:ext cx="10515600" cy="1005037"/>
          </a:xfrm>
          <a:prstGeom prst="round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１．採用時　①雇入れ時健康診断　</a:t>
            </a:r>
          </a:p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 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②運転経歴の把握・確認</a:t>
            </a:r>
          </a:p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　　　　 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③過去３年間の事故歴把握･･･････運転記録証明書</a:t>
            </a:r>
            <a:r>
              <a:rPr kumimoji="1" lang="en-US" altLang="ja-JP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/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無事故無違反証明書</a:t>
            </a:r>
            <a:r>
              <a:rPr kumimoji="1" lang="ja-JP" altLang="en-US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</a:p>
        </p:txBody>
      </p:sp>
      <p:sp>
        <p:nvSpPr>
          <p:cNvPr id="5" name="下矢印 4"/>
          <p:cNvSpPr/>
          <p:nvPr/>
        </p:nvSpPr>
        <p:spPr>
          <a:xfrm>
            <a:off x="1841863" y="1670503"/>
            <a:ext cx="4140927" cy="48824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事故歴なし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1018900" y="2183398"/>
            <a:ext cx="2795451" cy="123507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２．適性診断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Ａ．６５才未満</a:t>
            </a: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↓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初任診断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7" name="角丸四角形 6"/>
          <p:cNvSpPr/>
          <p:nvPr/>
        </p:nvSpPr>
        <p:spPr>
          <a:xfrm>
            <a:off x="3993740" y="2182609"/>
            <a:ext cx="1700355" cy="1276084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２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．適性診断</a:t>
            </a: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Ｂ．６５才以上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↓</a:t>
            </a: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適齢診断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6496593" y="1663287"/>
            <a:ext cx="3640184" cy="526459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事故歴あり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5784664" y="2189746"/>
            <a:ext cx="2484125" cy="1469447"/>
          </a:xfrm>
          <a:prstGeom prst="round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３．事故惹起者用</a:t>
            </a:r>
          </a:p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適性診断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Ａ．軽傷者事故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↓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特定診断</a:t>
            </a:r>
            <a:r>
              <a:rPr lang="en-US" altLang="ja-JP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Ⅰ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8397236" y="2213465"/>
            <a:ext cx="2956563" cy="1445728"/>
          </a:xfrm>
          <a:prstGeom prst="roundRect">
            <a:avLst/>
          </a:prstGeom>
          <a:solidFill>
            <a:srgbClr val="FFCC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３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．事故惹起者用</a:t>
            </a:r>
          </a:p>
          <a:p>
            <a:r>
              <a:rPr lang="ja-JP" altLang="en-US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適性診断</a:t>
            </a: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Ｂ．死傷者・重傷者事故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↓</a:t>
            </a:r>
          </a:p>
          <a:p>
            <a:pPr algn="ctr"/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特定診断</a:t>
            </a:r>
            <a:r>
              <a:rPr kumimoji="1" lang="en-US" altLang="ja-JP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Ⅱ</a:t>
            </a:r>
            <a:endParaRPr kumimoji="1" lang="ja-JP" altLang="en-US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1" name="下矢印 10"/>
          <p:cNvSpPr/>
          <p:nvPr/>
        </p:nvSpPr>
        <p:spPr>
          <a:xfrm>
            <a:off x="1491344" y="3479908"/>
            <a:ext cx="1293223" cy="1128921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事業用自動車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運転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経験なし</a:t>
            </a:r>
          </a:p>
        </p:txBody>
      </p:sp>
      <p:sp>
        <p:nvSpPr>
          <p:cNvPr id="12" name="下矢印 11"/>
          <p:cNvSpPr/>
          <p:nvPr/>
        </p:nvSpPr>
        <p:spPr>
          <a:xfrm>
            <a:off x="3289080" y="3475842"/>
            <a:ext cx="716274" cy="276752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事業用自動車運転経験あり</a:t>
            </a:r>
            <a:r>
              <a:rPr lang="en-US" altLang="ja-JP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</a:t>
            </a:r>
          </a:p>
          <a:p>
            <a:pPr algn="ctr"/>
            <a:r>
              <a:rPr kumimoji="1" lang="ja-JP" altLang="en-US" sz="12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４Ｂ</a:t>
            </a:r>
            <a:endParaRPr kumimoji="1" lang="en-US" altLang="ja-JP" sz="1200" dirty="0" smtClean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3" name="角丸四角形 12"/>
          <p:cNvSpPr/>
          <p:nvPr/>
        </p:nvSpPr>
        <p:spPr>
          <a:xfrm>
            <a:off x="992777" y="4634625"/>
            <a:ext cx="2296304" cy="86589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４．乗務員教育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Ａ．初任運転者教育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4" name="下矢印 13"/>
          <p:cNvSpPr/>
          <p:nvPr/>
        </p:nvSpPr>
        <p:spPr>
          <a:xfrm>
            <a:off x="4743979" y="3505028"/>
            <a:ext cx="537758" cy="109976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角丸四角形 14"/>
          <p:cNvSpPr/>
          <p:nvPr/>
        </p:nvSpPr>
        <p:spPr>
          <a:xfrm>
            <a:off x="4035112" y="4643004"/>
            <a:ext cx="3238507" cy="988770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４．乗務員教育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Ｃ．適齢運転者教育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［プラス　初任運転者教育］</a:t>
            </a:r>
          </a:p>
        </p:txBody>
      </p:sp>
      <p:sp>
        <p:nvSpPr>
          <p:cNvPr id="16" name="下矢印 15"/>
          <p:cNvSpPr/>
          <p:nvPr/>
        </p:nvSpPr>
        <p:spPr>
          <a:xfrm>
            <a:off x="7366361" y="3682912"/>
            <a:ext cx="2024743" cy="882482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角丸四角形 16"/>
          <p:cNvSpPr/>
          <p:nvPr/>
        </p:nvSpPr>
        <p:spPr>
          <a:xfrm>
            <a:off x="7393362" y="4604792"/>
            <a:ext cx="3960437" cy="1234303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４．乗務員教育</a:t>
            </a:r>
          </a:p>
          <a:p>
            <a:pPr algn="ctr"/>
            <a:r>
              <a:rPr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Ｄ．事故惹起運転者教育</a:t>
            </a:r>
          </a:p>
          <a:p>
            <a:r>
              <a:rPr kumimoji="1" lang="ja-JP" altLang="en-US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［プラス　適齢運転者教育、初任運転者教育］</a:t>
            </a:r>
            <a:endParaRPr kumimoji="1" lang="ja-JP" altLang="en-US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8" name="下矢印 17"/>
          <p:cNvSpPr/>
          <p:nvPr/>
        </p:nvSpPr>
        <p:spPr>
          <a:xfrm>
            <a:off x="1848494" y="5540732"/>
            <a:ext cx="484632" cy="70197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角丸四角形 18"/>
          <p:cNvSpPr/>
          <p:nvPr/>
        </p:nvSpPr>
        <p:spPr>
          <a:xfrm>
            <a:off x="838199" y="6282919"/>
            <a:ext cx="10515600" cy="555806"/>
          </a:xfrm>
          <a:prstGeom prst="roundRect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乗　　務　　開　　始</a:t>
            </a:r>
          </a:p>
        </p:txBody>
      </p:sp>
      <p:sp>
        <p:nvSpPr>
          <p:cNvPr id="20" name="下矢印 19"/>
          <p:cNvSpPr/>
          <p:nvPr/>
        </p:nvSpPr>
        <p:spPr>
          <a:xfrm>
            <a:off x="5490974" y="5651049"/>
            <a:ext cx="497695" cy="57450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下矢印 20"/>
          <p:cNvSpPr/>
          <p:nvPr/>
        </p:nvSpPr>
        <p:spPr>
          <a:xfrm>
            <a:off x="9148788" y="5878493"/>
            <a:ext cx="484632" cy="360607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スライド番号プレースホルダー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497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66395"/>
          </a:xfrm>
        </p:spPr>
        <p:txBody>
          <a:bodyPr>
            <a:normAutofit fontScale="90000"/>
          </a:bodyPr>
          <a:lstStyle/>
          <a:p>
            <a:pPr algn="ctr"/>
            <a:r>
              <a:rPr lang="ja-JP" altLang="en-US" sz="32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初任運転者雇入れ時の対応に</a:t>
            </a:r>
            <a:r>
              <a:rPr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ついて（</a:t>
            </a:r>
            <a:r>
              <a:rPr kumimoji="1" lang="ja-JP" altLang="en-US" sz="3200" dirty="0" smtClean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早見表）</a:t>
            </a:r>
            <a:endParaRPr kumimoji="1" lang="ja-JP" altLang="en-US" sz="32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857003"/>
              </p:ext>
            </p:extLst>
          </p:nvPr>
        </p:nvGraphicFramePr>
        <p:xfrm>
          <a:off x="705394" y="914401"/>
          <a:ext cx="10504714" cy="58070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5577840">
                  <a:extLst>
                    <a:ext uri="{9D8B030D-6E8A-4147-A177-3AD203B41FA5}">
                      <a16:colId xmlns:a16="http://schemas.microsoft.com/office/drawing/2014/main" val="1666693826"/>
                    </a:ext>
                  </a:extLst>
                </a:gridCol>
                <a:gridCol w="444137">
                  <a:extLst>
                    <a:ext uri="{9D8B030D-6E8A-4147-A177-3AD203B41FA5}">
                      <a16:colId xmlns:a16="http://schemas.microsoft.com/office/drawing/2014/main" val="4287504877"/>
                    </a:ext>
                  </a:extLst>
                </a:gridCol>
                <a:gridCol w="431075">
                  <a:extLst>
                    <a:ext uri="{9D8B030D-6E8A-4147-A177-3AD203B41FA5}">
                      <a16:colId xmlns:a16="http://schemas.microsoft.com/office/drawing/2014/main" val="249434806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22524907"/>
                    </a:ext>
                  </a:extLst>
                </a:gridCol>
                <a:gridCol w="470263">
                  <a:extLst>
                    <a:ext uri="{9D8B030D-6E8A-4147-A177-3AD203B41FA5}">
                      <a16:colId xmlns:a16="http://schemas.microsoft.com/office/drawing/2014/main" val="3867960089"/>
                    </a:ext>
                  </a:extLst>
                </a:gridCol>
                <a:gridCol w="470262">
                  <a:extLst>
                    <a:ext uri="{9D8B030D-6E8A-4147-A177-3AD203B41FA5}">
                      <a16:colId xmlns:a16="http://schemas.microsoft.com/office/drawing/2014/main" val="193224383"/>
                    </a:ext>
                  </a:extLst>
                </a:gridCol>
                <a:gridCol w="1515292">
                  <a:extLst>
                    <a:ext uri="{9D8B030D-6E8A-4147-A177-3AD203B41FA5}">
                      <a16:colId xmlns:a16="http://schemas.microsoft.com/office/drawing/2014/main" val="1720934621"/>
                    </a:ext>
                  </a:extLst>
                </a:gridCol>
                <a:gridCol w="444137">
                  <a:extLst>
                    <a:ext uri="{9D8B030D-6E8A-4147-A177-3AD203B41FA5}">
                      <a16:colId xmlns:a16="http://schemas.microsoft.com/office/drawing/2014/main" val="2130346514"/>
                    </a:ext>
                  </a:extLst>
                </a:gridCol>
                <a:gridCol w="694508">
                  <a:extLst>
                    <a:ext uri="{9D8B030D-6E8A-4147-A177-3AD203B41FA5}">
                      <a16:colId xmlns:a16="http://schemas.microsoft.com/office/drawing/2014/main" val="3135528841"/>
                    </a:ext>
                  </a:extLst>
                </a:gridCol>
              </a:tblGrid>
              <a:tr h="1797653">
                <a:tc>
                  <a:txBody>
                    <a:bodyPr/>
                    <a:lstStyle/>
                    <a:p>
                      <a:r>
                        <a:rPr kumimoji="1" lang="ja-JP" altLang="en-US" dirty="0" smtClean="0"/>
                        <a:t>　　　　　　　　　　　　</a:t>
                      </a:r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実施すべき事項</a:t>
                      </a:r>
                    </a:p>
                    <a:p>
                      <a:endParaRPr kumimoji="1" lang="ja-JP" altLang="en-US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endParaRPr kumimoji="1" lang="ja-JP" altLang="en-US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該当する運転者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健康診断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事故歴把握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初任教育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適齢教育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事故惹起者教育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vert="eaVert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初任診断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適齢診断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事故惹起運転者特定診断</a:t>
                      </a:r>
                      <a:r>
                        <a:rPr kumimoji="1" lang="en-US" altLang="ja-JP" dirty="0" err="1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ⅠⅡ</a:t>
                      </a:r>
                      <a:endParaRPr kumimoji="1" lang="ja-JP" altLang="en-US" dirty="0">
                        <a:solidFill>
                          <a:schemeClr val="tx1"/>
                        </a:solidFill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vert="eaVert"/>
                </a:tc>
                <a:extLst>
                  <a:ext uri="{0D108BD9-81ED-4DB2-BD59-A6C34878D82A}">
                    <a16:rowId xmlns:a16="http://schemas.microsoft.com/office/drawing/2014/main" val="195623464"/>
                  </a:ext>
                </a:extLst>
              </a:tr>
              <a:tr h="37165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初めて事業用自動車を運転する方（６５才未満）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6449014"/>
                  </a:ext>
                </a:extLst>
              </a:tr>
              <a:tr h="65039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事業用自動車の運転経験者で、ブランクが３年以内の方（６５才未満）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▲</a:t>
                      </a:r>
                      <a:r>
                        <a:rPr kumimoji="1" lang="ja-JP" altLang="en-US" sz="1000" dirty="0" smtClean="0"/>
                        <a:t>診断結果の持参状況による</a:t>
                      </a:r>
                      <a:endParaRPr kumimoji="1" lang="ja-JP" altLang="en-US" sz="1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2792072"/>
                  </a:ext>
                </a:extLst>
              </a:tr>
              <a:tr h="65039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初めて事業用自動車を運転する方で、過去に事故を起こしたことがある方（６５才未満）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4408610"/>
                  </a:ext>
                </a:extLst>
              </a:tr>
              <a:tr h="65039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６５才以上の事業用自動車の運転経験者で、ブランクが３年以内の方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1183229"/>
                  </a:ext>
                </a:extLst>
              </a:tr>
              <a:tr h="371653">
                <a:tc>
                  <a:txBody>
                    <a:bodyPr/>
                    <a:lstStyle/>
                    <a:p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６５才以上で、初めて事業用自動車を運転する方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1291855"/>
                  </a:ext>
                </a:extLst>
              </a:tr>
              <a:tr h="650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６５才以上の事業用自動車の運転経験者で、過去に事故を起こしたことがある方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7961398"/>
                  </a:ext>
                </a:extLst>
              </a:tr>
              <a:tr h="6645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dirty="0" smtClean="0">
                          <a:latin typeface="ＭＳ Ｐゴシック" panose="020B0600070205080204" pitchFamily="50" charset="-128"/>
                          <a:ea typeface="ＭＳ Ｐゴシック" panose="020B0600070205080204" pitchFamily="50" charset="-128"/>
                        </a:rPr>
                        <a:t>６５才以上で初めて事業用自動車を運転する方で、なお且つ過去に事故を起こしたことがある方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 smtClean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 smtClean="0"/>
                        <a:t>●</a:t>
                      </a:r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6820509"/>
                  </a:ext>
                </a:extLst>
              </a:tr>
            </a:tbl>
          </a:graphicData>
        </a:graphic>
      </p:graphicFrame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2E84D0-F72D-4F96-A690-CEA742B3441C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  <p:cxnSp>
        <p:nvCxnSpPr>
          <p:cNvPr id="6" name="直線コネクタ 5"/>
          <p:cNvCxnSpPr/>
          <p:nvPr/>
        </p:nvCxnSpPr>
        <p:spPr>
          <a:xfrm>
            <a:off x="705394" y="914399"/>
            <a:ext cx="5538652" cy="17590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39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</TotalTime>
  <Words>405</Words>
  <Application>Microsoft Office PowerPoint</Application>
  <PresentationFormat>ワイド画面</PresentationFormat>
  <Paragraphs>91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ＭＳ Ｐゴシック</vt:lpstr>
      <vt:lpstr>游ゴシック</vt:lpstr>
      <vt:lpstr>游ゴシック Light</vt:lpstr>
      <vt:lpstr>Arial</vt:lpstr>
      <vt:lpstr>Office テーマ</vt:lpstr>
      <vt:lpstr> 初任運転者雇入れ時の対応について（フローチャート) </vt:lpstr>
      <vt:lpstr>初任運転者雇入れ時の対応について（早見表）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トラックドライバーとして乗務するまで</dc:title>
  <dc:creator>user0</dc:creator>
  <cp:lastModifiedBy>user0</cp:lastModifiedBy>
  <cp:revision>90</cp:revision>
  <cp:lastPrinted>2022-03-03T00:20:14Z</cp:lastPrinted>
  <dcterms:created xsi:type="dcterms:W3CDTF">2020-10-08T02:18:08Z</dcterms:created>
  <dcterms:modified xsi:type="dcterms:W3CDTF">2022-03-03T00:20:47Z</dcterms:modified>
</cp:coreProperties>
</file>